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5" r:id="rId3"/>
  </p:sldIdLst>
  <p:sldSz cx="7198995" cy="1800034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CED7"/>
    <a:srgbClr val="F5F5F5"/>
    <a:srgbClr val="34B7E5"/>
    <a:srgbClr val="E6E6E6"/>
    <a:srgbClr val="002F54"/>
    <a:srgbClr val="2575C6"/>
    <a:srgbClr val="0F6FC6"/>
    <a:srgbClr val="1D6FB8"/>
    <a:srgbClr val="2583C2"/>
    <a:srgbClr val="206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9" autoAdjust="0"/>
    <p:restoredTop sz="94660"/>
  </p:normalViewPr>
  <p:slideViewPr>
    <p:cSldViewPr snapToGrid="0">
      <p:cViewPr>
        <p:scale>
          <a:sx n="100" d="100"/>
          <a:sy n="100" d="100"/>
        </p:scale>
        <p:origin x="270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A5BA-E5B0-48F2-BC21-DAED535CAF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11463" y="1143000"/>
            <a:ext cx="1235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440BB-79B4-4BBB-AC30-B47203C227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40BB-79B4-4BBB-AC30-B47203C2276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2945943"/>
            <a:ext cx="6119416" cy="6266897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9454516"/>
            <a:ext cx="5399485" cy="4345992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5"/>
            </a:lvl3pPr>
            <a:lvl4pPr marL="1080135" indent="0" algn="ctr">
              <a:buNone/>
              <a:defRPr sz="1260"/>
            </a:lvl4pPr>
            <a:lvl5pPr marL="1439545" indent="0" algn="ctr">
              <a:buNone/>
              <a:defRPr sz="1260"/>
            </a:lvl5pPr>
            <a:lvl6pPr marL="1799590" indent="0" algn="ctr">
              <a:buNone/>
              <a:defRPr sz="1260"/>
            </a:lvl6pPr>
            <a:lvl7pPr marL="2159635" indent="0" algn="ctr">
              <a:buNone/>
              <a:defRPr sz="1260"/>
            </a:lvl7pPr>
            <a:lvl8pPr marL="2519680" indent="0" algn="ctr">
              <a:buNone/>
              <a:defRPr sz="1260"/>
            </a:lvl8pPr>
            <a:lvl9pPr marL="2879725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958369"/>
            <a:ext cx="1552352" cy="152547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958369"/>
            <a:ext cx="4567064" cy="152547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4487671"/>
            <a:ext cx="6209407" cy="7487774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12046282"/>
            <a:ext cx="6209407" cy="3937644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54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5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6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7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4791843"/>
            <a:ext cx="3059708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4791843"/>
            <a:ext cx="3059708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958373"/>
            <a:ext cx="6209407" cy="34792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4412664"/>
            <a:ext cx="3045646" cy="2162578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5" b="1"/>
            </a:lvl3pPr>
            <a:lvl4pPr marL="1080135" indent="0">
              <a:buNone/>
              <a:defRPr sz="1260" b="1"/>
            </a:lvl4pPr>
            <a:lvl5pPr marL="1439545" indent="0">
              <a:buNone/>
              <a:defRPr sz="1260" b="1"/>
            </a:lvl5pPr>
            <a:lvl6pPr marL="1799590" indent="0">
              <a:buNone/>
              <a:defRPr sz="1260" b="1"/>
            </a:lvl6pPr>
            <a:lvl7pPr marL="2159635" indent="0">
              <a:buNone/>
              <a:defRPr sz="1260" b="1"/>
            </a:lvl7pPr>
            <a:lvl8pPr marL="2519680" indent="0">
              <a:buNone/>
              <a:defRPr sz="1260" b="1"/>
            </a:lvl8pPr>
            <a:lvl9pPr marL="2879725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6575242"/>
            <a:ext cx="3045646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4412664"/>
            <a:ext cx="3060646" cy="2162578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5" b="1"/>
            </a:lvl3pPr>
            <a:lvl4pPr marL="1080135" indent="0">
              <a:buNone/>
              <a:defRPr sz="1260" b="1"/>
            </a:lvl4pPr>
            <a:lvl5pPr marL="1439545" indent="0">
              <a:buNone/>
              <a:defRPr sz="1260" b="1"/>
            </a:lvl5pPr>
            <a:lvl6pPr marL="1799590" indent="0">
              <a:buNone/>
              <a:defRPr sz="1260" b="1"/>
            </a:lvl6pPr>
            <a:lvl7pPr marL="2159635" indent="0">
              <a:buNone/>
              <a:defRPr sz="1260" b="1"/>
            </a:lvl7pPr>
            <a:lvl8pPr marL="2519680" indent="0">
              <a:buNone/>
              <a:defRPr sz="1260" b="1"/>
            </a:lvl8pPr>
            <a:lvl9pPr marL="2879725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6575242"/>
            <a:ext cx="3060646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1200044"/>
            <a:ext cx="2321966" cy="4200155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2591766"/>
            <a:ext cx="3644652" cy="12792138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5400199"/>
            <a:ext cx="2321966" cy="1000453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0"/>
            </a:lvl2pPr>
            <a:lvl3pPr marL="720090" indent="0">
              <a:buNone/>
              <a:defRPr sz="945"/>
            </a:lvl3pPr>
            <a:lvl4pPr marL="1080135" indent="0">
              <a:buNone/>
              <a:defRPr sz="785"/>
            </a:lvl4pPr>
            <a:lvl5pPr marL="1439545" indent="0">
              <a:buNone/>
              <a:defRPr sz="785"/>
            </a:lvl5pPr>
            <a:lvl6pPr marL="1799590" indent="0">
              <a:buNone/>
              <a:defRPr sz="785"/>
            </a:lvl6pPr>
            <a:lvl7pPr marL="2159635" indent="0">
              <a:buNone/>
              <a:defRPr sz="785"/>
            </a:lvl7pPr>
            <a:lvl8pPr marL="2519680" indent="0">
              <a:buNone/>
              <a:defRPr sz="785"/>
            </a:lvl8pPr>
            <a:lvl9pPr marL="2879725" indent="0">
              <a:buNone/>
              <a:defRPr sz="7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1200044"/>
            <a:ext cx="2321966" cy="4200155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2591766"/>
            <a:ext cx="3644652" cy="12792138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39545" indent="0">
              <a:buNone/>
              <a:defRPr sz="1575"/>
            </a:lvl5pPr>
            <a:lvl6pPr marL="1799590" indent="0">
              <a:buNone/>
              <a:defRPr sz="1575"/>
            </a:lvl6pPr>
            <a:lvl7pPr marL="2159635" indent="0">
              <a:buNone/>
              <a:defRPr sz="1575"/>
            </a:lvl7pPr>
            <a:lvl8pPr marL="2519680" indent="0">
              <a:buNone/>
              <a:defRPr sz="1575"/>
            </a:lvl8pPr>
            <a:lvl9pPr marL="2879725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5400199"/>
            <a:ext cx="2321966" cy="1000453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0"/>
            </a:lvl2pPr>
            <a:lvl3pPr marL="720090" indent="0">
              <a:buNone/>
              <a:defRPr sz="945"/>
            </a:lvl3pPr>
            <a:lvl4pPr marL="1080135" indent="0">
              <a:buNone/>
              <a:defRPr sz="785"/>
            </a:lvl4pPr>
            <a:lvl5pPr marL="1439545" indent="0">
              <a:buNone/>
              <a:defRPr sz="785"/>
            </a:lvl5pPr>
            <a:lvl6pPr marL="1799590" indent="0">
              <a:buNone/>
              <a:defRPr sz="785"/>
            </a:lvl6pPr>
            <a:lvl7pPr marL="2159635" indent="0">
              <a:buNone/>
              <a:defRPr sz="785"/>
            </a:lvl7pPr>
            <a:lvl8pPr marL="2519680" indent="0">
              <a:buNone/>
              <a:defRPr sz="785"/>
            </a:lvl8pPr>
            <a:lvl9pPr marL="2879725" indent="0">
              <a:buNone/>
              <a:defRPr sz="7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958373"/>
            <a:ext cx="620940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4791843"/>
            <a:ext cx="620940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6683952"/>
            <a:ext cx="1619845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6C2BE-0FE5-4454-832F-80C593B35F9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6683952"/>
            <a:ext cx="2429768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6683952"/>
            <a:ext cx="1619845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1C91-0F7B-40EC-BAF8-719A034BF2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05" indent="-179705" algn="l" defTabSz="72009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795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40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9885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9930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699385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59430" indent="-179705" algn="l" defTabSz="72009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3954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79959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5963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1968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7972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9" Type="http://schemas.openxmlformats.org/officeDocument/2006/relationships/image" Target="../media/image18.jpeg"/><Relationship Id="rId18" Type="http://schemas.openxmlformats.org/officeDocument/2006/relationships/image" Target="../media/image17.jpeg"/><Relationship Id="rId17" Type="http://schemas.openxmlformats.org/officeDocument/2006/relationships/image" Target="../media/image16.jpeg"/><Relationship Id="rId16" Type="http://schemas.openxmlformats.org/officeDocument/2006/relationships/image" Target="../media/image15.emf"/><Relationship Id="rId15" Type="http://schemas.openxmlformats.org/officeDocument/2006/relationships/oleObject" Target="../embeddings/oleObject1.bin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Прямоугольник 1032"/>
          <p:cNvSpPr/>
          <p:nvPr/>
        </p:nvSpPr>
        <p:spPr>
          <a:xfrm>
            <a:off x="-42255" y="-126364"/>
            <a:ext cx="7200000" cy="17789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Created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technology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based on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automated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management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system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built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1" y="16501744"/>
            <a:ext cx="7215312" cy="14982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5"/>
          <p:cNvSpPr/>
          <p:nvPr/>
        </p:nvSpPr>
        <p:spPr>
          <a:xfrm>
            <a:off x="-42242" y="16501707"/>
            <a:ext cx="3472512" cy="59201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CONTACTS: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grpSp>
        <p:nvGrpSpPr>
          <p:cNvPr id="1048" name="Группа 1047"/>
          <p:cNvGrpSpPr/>
          <p:nvPr/>
        </p:nvGrpSpPr>
        <p:grpSpPr>
          <a:xfrm>
            <a:off x="558165" y="17127220"/>
            <a:ext cx="2122170" cy="781928"/>
            <a:chOff x="517329" y="17042857"/>
            <a:chExt cx="2121869" cy="875823"/>
          </a:xfrm>
        </p:grpSpPr>
        <p:sp>
          <p:nvSpPr>
            <p:cNvPr id="1041" name="TextBox 1040"/>
            <p:cNvSpPr txBox="1"/>
            <p:nvPr/>
          </p:nvSpPr>
          <p:spPr>
            <a:xfrm>
              <a:off x="517329" y="17243430"/>
              <a:ext cx="1958062" cy="446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1200" b="1">
                  <a:latin typeface="Montserrat" panose="00000500000000000000" pitchFamily="2" charset="-52"/>
                </a:defRPr>
              </a:lvl1pPr>
            </a:lstStyle>
            <a:p>
              <a:pPr algn="l"/>
              <a:r>
                <a: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+998 998470867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l"/>
              <a:r>
                <a: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kdtinfo659@gmail.com </a:t>
              </a:r>
              <a:endPara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517330" y="17644137"/>
              <a:ext cx="2121868" cy="274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1200" b="1">
                  <a:latin typeface="Montserrat" panose="00000500000000000000" pitchFamily="2" charset="-52"/>
                </a:defRPr>
              </a:lvl1pPr>
            </a:lstStyle>
            <a:p>
              <a:pPr algn="l"/>
              <a:r>
                <a: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Tashkent c. </a:t>
              </a:r>
              <a:endPara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5" name="TextBox 1044"/>
            <p:cNvSpPr txBox="1"/>
            <p:nvPr/>
          </p:nvSpPr>
          <p:spPr>
            <a:xfrm>
              <a:off x="517330" y="17042857"/>
              <a:ext cx="1587562" cy="274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1200" b="1">
                  <a:latin typeface="Montserrat" panose="00000500000000000000" pitchFamily="2" charset="-52"/>
                </a:defRPr>
              </a:lvl1pPr>
            </a:lstStyle>
            <a:p>
              <a:pPr algn="l"/>
              <a:r>
                <a: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</a:t>
              </a:r>
              <a:r>
                <a:rPr 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tkti.</a:t>
              </a:r>
              <a:r>
                <a:rPr lang="en-US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uz</a:t>
              </a:r>
              <a:endPara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057" name="Прямая соединительная линия 1056"/>
          <p:cNvCxnSpPr>
            <a:stCxn id="59" idx="4"/>
            <a:endCxn id="61" idx="0"/>
          </p:cNvCxnSpPr>
          <p:nvPr/>
        </p:nvCxnSpPr>
        <p:spPr>
          <a:xfrm>
            <a:off x="1171883" y="14611202"/>
            <a:ext cx="0" cy="7607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0" y="7951439"/>
            <a:ext cx="7215312" cy="23708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3579" y="8956492"/>
            <a:ext cx="707215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319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dirty="0">
                <a:sym typeface="+mn-ea"/>
              </a:rPr>
              <a:t>Synthesizing technologies for the production of climate-quality asphalt products based on the modification of the composition of local petroleum bitumen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Прямоугольник: скругленные противолежащие углы 41"/>
          <p:cNvSpPr/>
          <p:nvPr/>
        </p:nvSpPr>
        <p:spPr>
          <a:xfrm>
            <a:off x="2967" y="7538501"/>
            <a:ext cx="3472512" cy="9894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Total project budget: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$ </a:t>
            </a:r>
            <a:r>
              <a:rPr lang="" altLang="en-US" sz="24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76 000</a:t>
            </a:r>
            <a:endParaRPr lang="" altLang="en-US" sz="2400" b="1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896" y="10763375"/>
            <a:ext cx="5781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6A3"/>
                </a:solidFill>
                <a:latin typeface="Montserrat" panose="00000500000000000000" pitchFamily="2" charset="-52"/>
              </a:rPr>
              <a:t>UNIQUENESS AND COMPETITIVE ADVANTAGE</a:t>
            </a:r>
            <a:endParaRPr lang="ru-RU" sz="1400" b="1" dirty="0">
              <a:solidFill>
                <a:srgbClr val="0076A3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Прямоугольник: скругленные противолежащие углы 7"/>
          <p:cNvSpPr/>
          <p:nvPr/>
        </p:nvSpPr>
        <p:spPr>
          <a:xfrm flipH="1">
            <a:off x="2572535" y="11287080"/>
            <a:ext cx="900000" cy="900000"/>
          </a:xfrm>
          <a:prstGeom prst="round2DiagRect">
            <a:avLst>
              <a:gd name="adj1" fmla="val 24488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8"/>
          <p:cNvSpPr/>
          <p:nvPr/>
        </p:nvSpPr>
        <p:spPr>
          <a:xfrm>
            <a:off x="3726776" y="11287080"/>
            <a:ext cx="900000" cy="900000"/>
          </a:xfrm>
          <a:prstGeom prst="round2DiagRect">
            <a:avLst>
              <a:gd name="adj1" fmla="val 24488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противолежащие углы 10"/>
          <p:cNvSpPr/>
          <p:nvPr/>
        </p:nvSpPr>
        <p:spPr>
          <a:xfrm flipH="1" flipV="1">
            <a:off x="2572535" y="12410319"/>
            <a:ext cx="900000" cy="900000"/>
          </a:xfrm>
          <a:prstGeom prst="round2DiagRect">
            <a:avLst>
              <a:gd name="adj1" fmla="val 24488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/>
          <p:cNvSpPr/>
          <p:nvPr/>
        </p:nvSpPr>
        <p:spPr>
          <a:xfrm flipV="1">
            <a:off x="3726776" y="12410319"/>
            <a:ext cx="900000" cy="900000"/>
          </a:xfrm>
          <a:prstGeom prst="round2DiagRect">
            <a:avLst>
              <a:gd name="adj1" fmla="val 24488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12470" y="11228070"/>
            <a:ext cx="1891665" cy="851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Modifiers have been proposed for the development of polymer-bitumen compositions for highways based on waste from the oil and gas processing industry, resistant to heat, cold, friction, stretching and compression, and used in harsh continental conditions.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208" y="12629487"/>
            <a:ext cx="1891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Montserrat" panose="00000500000000000000" pitchFamily="2" charset="-52"/>
              </a:rPr>
              <a:t>Ease of use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83498" y="12629487"/>
            <a:ext cx="189160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200" b="1" dirty="0">
                <a:latin typeface="Montserrat" panose="00000500000000000000" pitchFamily="2" charset="-52"/>
                <a:sym typeface="+mn-ea"/>
              </a:rPr>
              <a:t>Long service life</a:t>
            </a:r>
            <a:r>
              <a:rPr lang="ru-RU" altLang="en-US" sz="1200" b="1" dirty="0">
                <a:latin typeface="Montserrat" panose="00000500000000000000" pitchFamily="2" charset="-52"/>
                <a:sym typeface="+mn-ea"/>
              </a:rPr>
              <a:t> </a:t>
            </a:r>
            <a:endParaRPr lang="ru-RU" altLang="en-US" sz="1200" b="1" dirty="0">
              <a:latin typeface="Montserrat" panose="00000500000000000000" pitchFamily="2" charset="-52"/>
            </a:endParaRPr>
          </a:p>
          <a:p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83760" y="11414125"/>
            <a:ext cx="1891665" cy="6788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cost of road repairs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92431" y="8073601"/>
            <a:ext cx="284543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Field of application: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technologies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1" name="Группа 1060"/>
          <p:cNvGrpSpPr/>
          <p:nvPr/>
        </p:nvGrpSpPr>
        <p:grpSpPr>
          <a:xfrm>
            <a:off x="901248" y="14071837"/>
            <a:ext cx="5776595" cy="675640"/>
            <a:chOff x="901249" y="13867341"/>
            <a:chExt cx="5776595" cy="675640"/>
          </a:xfrm>
        </p:grpSpPr>
        <p:sp>
          <p:nvSpPr>
            <p:cNvPr id="58" name="TextBox 57"/>
            <p:cNvSpPr txBox="1"/>
            <p:nvPr/>
          </p:nvSpPr>
          <p:spPr>
            <a:xfrm>
              <a:off x="1675314" y="13876231"/>
              <a:ext cx="5002530" cy="66675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en-US"/>
              </a:defPPr>
              <a:lvl1pPr algn="r">
                <a:defRPr sz="1200" b="1">
                  <a:latin typeface="Montserrat" panose="00000500000000000000" pitchFamily="2" charset="-52"/>
                </a:defRPr>
              </a:lvl1pPr>
            </a:lstStyle>
            <a:p>
              <a:pPr algn="l"/>
              <a:r>
                <a:rPr lang="en-US" altLang="ru-RU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rPr>
                <a:t>Production will be organized through investment on the basis of TCTI with the possibility of certification and export sales.</a:t>
              </a:r>
              <a:endParaRPr lang="en-US" altLang="ru-RU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 flipH="1">
              <a:off x="901249" y="13867341"/>
              <a:ext cx="540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</a:rPr>
                <a:t>1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8896" y="13395011"/>
            <a:ext cx="5781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6A3"/>
                </a:solidFill>
                <a:latin typeface="Montserrat" panose="00000500000000000000" pitchFamily="2" charset="-52"/>
              </a:rPr>
              <a:t>SCALABILITY AND MASS PRODUCTION POTENTIAL</a:t>
            </a:r>
            <a:endParaRPr lang="ru-RU" sz="1400" b="1" dirty="0">
              <a:solidFill>
                <a:srgbClr val="0076A3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063" name="Группа 1062"/>
          <p:cNvGrpSpPr/>
          <p:nvPr/>
        </p:nvGrpSpPr>
        <p:grpSpPr>
          <a:xfrm>
            <a:off x="933633" y="14696432"/>
            <a:ext cx="5378230" cy="572905"/>
            <a:chOff x="901249" y="14583972"/>
            <a:chExt cx="5378230" cy="572905"/>
          </a:xfrm>
        </p:grpSpPr>
        <p:sp>
          <p:nvSpPr>
            <p:cNvPr id="60" name="Овал 59"/>
            <p:cNvSpPr/>
            <p:nvPr/>
          </p:nvSpPr>
          <p:spPr>
            <a:xfrm>
              <a:off x="901249" y="14583972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</a:rPr>
                <a:t>2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1595533" y="14634907"/>
              <a:ext cx="4683946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1200" b="1">
                  <a:latin typeface="Montserrat" panose="00000500000000000000" pitchFamily="2" charset="-52"/>
                </a:defRPr>
              </a:lvl1pPr>
            </a:lstStyle>
            <a:p>
              <a:pPr algn="l"/>
              <a:r>
                <a:rPr lang="en-US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Potential for expansion into neighboring countries and regions.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4" name="Группа 1063"/>
          <p:cNvGrpSpPr/>
          <p:nvPr/>
        </p:nvGrpSpPr>
        <p:grpSpPr>
          <a:xfrm>
            <a:off x="901248" y="15371828"/>
            <a:ext cx="5673853" cy="540000"/>
            <a:chOff x="901249" y="15392044"/>
            <a:chExt cx="5673853" cy="540000"/>
          </a:xfrm>
        </p:grpSpPr>
        <p:sp>
          <p:nvSpPr>
            <p:cNvPr id="61" name="Овал 60"/>
            <p:cNvSpPr/>
            <p:nvPr/>
          </p:nvSpPr>
          <p:spPr>
            <a:xfrm flipH="1">
              <a:off x="901249" y="15392044"/>
              <a:ext cx="540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</a:rPr>
                <a:t>3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endParaRP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1627918" y="15400434"/>
              <a:ext cx="4947184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1200" b="1">
                  <a:latin typeface="Montserrat" panose="00000500000000000000" pitchFamily="2" charset="-52"/>
                </a:defRPr>
              </a:lvl1pPr>
            </a:lstStyle>
            <a:p>
              <a:pPr algn="l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Market entry with a projected sales volume of over </a:t>
              </a:r>
              <a:b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$10 million within 5-6 years.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66" name="Рисунок 1065" descr="Линейчатая диаграмма со сплошной заливкой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80087" y="11394632"/>
            <a:ext cx="684896" cy="68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8" name="Рисунок 1067" descr="В яблочко со сплошной заливкой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0087" y="12517871"/>
            <a:ext cx="684896" cy="68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2" name="Рисунок 1071" descr="Карта с кнопкой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4328" y="11394632"/>
            <a:ext cx="684896" cy="68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4" name="Рисунок 1073" descr="Открытая ладонь с растением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4328" y="12517871"/>
            <a:ext cx="684896" cy="68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90876" y="1869955"/>
            <a:ext cx="2684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52"/>
              </a:rPr>
              <a:t>Implementation period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2024-2026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94" y="10416294"/>
            <a:ext cx="687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Partners: </a:t>
            </a:r>
            <a:r>
              <a:rPr lang="en-US" sz="1600" dirty="0"/>
              <a:t>Ministry of Science and Technology of the People's Republic of China</a:t>
            </a:r>
            <a:endParaRPr lang="en-US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4186" y="11396867"/>
            <a:ext cx="825793" cy="6962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79" y="11348544"/>
            <a:ext cx="786393" cy="778581"/>
          </a:xfrm>
          <a:prstGeom prst="ellipse">
            <a:avLst/>
          </a:prstGeom>
        </p:spPr>
      </p:pic>
      <p:sp>
        <p:nvSpPr>
          <p:cNvPr id="5" name="Прямоугольник: скругленные противолежащие углы 4"/>
          <p:cNvSpPr/>
          <p:nvPr/>
        </p:nvSpPr>
        <p:spPr>
          <a:xfrm flipH="1">
            <a:off x="314308" y="1866502"/>
            <a:ext cx="3472514" cy="2025145"/>
          </a:xfrm>
          <a:prstGeom prst="round2DiagRect">
            <a:avLst>
              <a:gd name="adj1" fmla="val 0"/>
              <a:gd name="adj2" fmla="val 31535"/>
            </a:avLst>
          </a:prstGeom>
          <a:solidFill>
            <a:schemeClr val="accent3"/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Joint research and development of key technologies in the intelligent technological process of modified asphalt production</a:t>
            </a:r>
            <a:endParaRPr lang="zh-CN" altLang="en-US" b="1" dirty="0">
              <a:solidFill>
                <a:schemeClr val="bg1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68846" y="276373"/>
            <a:ext cx="6061620" cy="1473466"/>
            <a:chOff x="450811" y="-47156"/>
            <a:chExt cx="6061620" cy="147346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2326715" y="48768"/>
              <a:ext cx="1045320" cy="1247466"/>
              <a:chOff x="1570011" y="-38660"/>
              <a:chExt cx="1045320" cy="1247466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7318" y="-38660"/>
                <a:ext cx="610707" cy="784701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70011" y="763556"/>
                <a:ext cx="1045320" cy="4452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050" b="1" dirty="0">
                    <a:solidFill>
                      <a:srgbClr val="002F54"/>
                    </a:solidFill>
                  </a:rPr>
                  <a:t>Agency for Innovative Development</a:t>
                </a:r>
                <a:endParaRPr lang="ru-RU" sz="800" b="1" dirty="0">
                  <a:solidFill>
                    <a:srgbClr val="002F54"/>
                  </a:solidFill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780099" y="33561"/>
              <a:ext cx="1467840" cy="1262673"/>
              <a:chOff x="2936820" y="-53867"/>
              <a:chExt cx="1467840" cy="126267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936820" y="763556"/>
                <a:ext cx="1467840" cy="4452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050" b="1" dirty="0">
                    <a:solidFill>
                      <a:srgbClr val="002F54"/>
                    </a:solidFill>
                  </a:rPr>
                  <a:t>Academy of Sciences of the Republic of Uzbekistan</a:t>
                </a:r>
                <a:endParaRPr lang="en-US" sz="1050" b="1" dirty="0">
                  <a:solidFill>
                    <a:srgbClr val="002F54"/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3566" y="-53867"/>
                <a:ext cx="734349" cy="821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450811" y="-47156"/>
              <a:ext cx="1467840" cy="1473466"/>
              <a:chOff x="450811" y="-134584"/>
              <a:chExt cx="1467840" cy="1473466"/>
            </a:xfrm>
          </p:grpSpPr>
          <p:pic>
            <p:nvPicPr>
              <p:cNvPr id="1028" name="Picture 4" descr="Logo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51" y="-134584"/>
                <a:ext cx="992761" cy="90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50811" y="778216"/>
                <a:ext cx="1467840" cy="5606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050" b="1" dirty="0">
                    <a:solidFill>
                      <a:srgbClr val="002F54"/>
                    </a:solidFill>
                  </a:rPr>
                  <a:t>Ministry of Higher Education, Science and Innovations of the Republic of Uzbekistan</a:t>
                </a:r>
                <a:endParaRPr lang="en-US" sz="1050" b="1" dirty="0">
                  <a:solidFill>
                    <a:srgbClr val="002F54"/>
                  </a:solidFill>
                </a:endParaRPr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231"/>
            <a:stretch>
              <a:fillRect/>
            </a:stretch>
          </p:blipFill>
          <p:spPr bwMode="auto">
            <a:xfrm>
              <a:off x="5641490" y="39830"/>
              <a:ext cx="870941" cy="122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3" name="Object 1"/>
          <p:cNvGraphicFramePr/>
          <p:nvPr/>
        </p:nvGraphicFramePr>
        <p:xfrm>
          <a:off x="34290" y="4008120"/>
          <a:ext cx="3455670" cy="145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" name="" r:id="rId15" imgW="12223750" imgH="5939790" progId="">
                  <p:embed/>
                </p:oleObj>
              </mc:Choice>
              <mc:Fallback>
                <p:oleObj name="" r:id="rId15" imgW="12223750" imgH="5939790" progId="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" y="4008120"/>
                        <a:ext cx="3455670" cy="1456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" name="Picture 2" descr="D:\Хитой бн бизнес доклари охиргиси\асфалт лаб расмлари\photo_2018-09-25_10-40-25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26610" y="5718810"/>
            <a:ext cx="2490470" cy="1868805"/>
          </a:xfrm>
          <a:prstGeom prst="rect">
            <a:avLst/>
          </a:prstGeom>
          <a:noFill/>
        </p:spPr>
      </p:pic>
      <p:pic>
        <p:nvPicPr>
          <p:cNvPr id="1026" name="Picture 2" descr="Битум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868035"/>
            <a:ext cx="2035175" cy="15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Почему для Туркменистана производство битума является стратегическим  рассказал эксперт Ильясов » &quot;СНГ СЕГОДНЯ&quot; - последние новости стран СНГ  читайте на SNG.TODA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0" y="5972810"/>
            <a:ext cx="19685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Текстовое поле 139"/>
          <p:cNvSpPr txBox="1"/>
          <p:nvPr/>
        </p:nvSpPr>
        <p:spPr>
          <a:xfrm>
            <a:off x="3541395" y="4829175"/>
            <a:ext cx="3594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technology based on automated management system was built;</a:t>
            </a:r>
            <a:endParaRPr lang="en-US" altLang="ru-RU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04"/>
          <p:cNvSpPr txBox="1"/>
          <p:nvPr/>
        </p:nvSpPr>
        <p:spPr>
          <a:xfrm>
            <a:off x="3890645" y="3639820"/>
            <a:ext cx="2740025" cy="953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 rtl="0"/>
            <a:r>
              <a:rPr lang="en-US" sz="1400" b="1" dirty="0">
                <a:solidFill>
                  <a:srgbClr val="CC006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 recipe of bitumen binders resistant to various weather conditions was obtained and the technology was developed;</a:t>
            </a:r>
            <a:endParaRPr lang="en-US" sz="1400" b="1" dirty="0">
              <a:solidFill>
                <a:srgbClr val="CC0066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1598</Words>
  <Application>WPS Presentation</Application>
  <PresentationFormat>Произвольный</PresentationFormat>
  <Paragraphs>62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Montserrat</vt:lpstr>
      <vt:lpstr>RomanS</vt:lpstr>
      <vt:lpstr>+Основной текст (восточно-азиат</vt:lpstr>
      <vt:lpstr>Microsoft YaHei</vt:lpstr>
      <vt:lpstr>MS Mincho</vt:lpstr>
      <vt:lpstr>Calibri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Rushana Musaeva</dc:creator>
  <cp:lastModifiedBy>Dilshod Karabaev</cp:lastModifiedBy>
  <cp:revision>31</cp:revision>
  <dcterms:created xsi:type="dcterms:W3CDTF">2025-02-26T17:09:00Z</dcterms:created>
  <dcterms:modified xsi:type="dcterms:W3CDTF">2025-05-28T10:24:05Z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3456283E116F4F66A7182FA508BAD747_13</vt:lpwstr>
  </property>
  <property fmtid="{D5CDD505-2E9C-101B-9397-08002B2CF9AE}" pid="3" name="KSOProductBuildVer">
    <vt:lpwstr>1049-12.2.0.21179</vt:lpwstr>
  </property>
</Properties>
</file>